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Garet Heavy" charset="1" panose="00000000000000000000"/>
      <p:regular r:id="rId18"/>
    </p:embeddedFont>
    <p:embeddedFont>
      <p:font typeface="Garet" charset="1" panose="00000000000000000000"/>
      <p:regular r:id="rId19"/>
    </p:embeddedFont>
    <p:embeddedFont>
      <p:font typeface="Garet Bold" charset="1" panose="00000000000000000000"/>
      <p:regular r:id="rId20"/>
    </p:embeddedFont>
    <p:embeddedFont>
      <p:font typeface="Garet Ultra-Bold" charset="1" panose="00000000000000000000"/>
      <p:regular r:id="rId21"/>
    </p:embeddedFont>
    <p:embeddedFont>
      <p:font typeface="Arimo Bold" charset="1" panose="020B0704020202020204"/>
      <p:regular r:id="rId22"/>
    </p:embeddedFont>
    <p:embeddedFont>
      <p:font typeface="Arimo" charset="1" panose="020B0604020202020204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14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9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10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11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-122702" y="8179340"/>
            <a:ext cx="6431188" cy="0"/>
          </a:xfrm>
          <a:prstGeom prst="line">
            <a:avLst/>
          </a:prstGeom>
          <a:ln cap="flat" w="476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028700" y="6677563"/>
            <a:ext cx="10716964" cy="12171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5"/>
              </a:lnSpc>
            </a:pPr>
            <a:r>
              <a:rPr lang="en-US" b="true" sz="7899">
                <a:solidFill>
                  <a:srgbClr val="FFFFFF"/>
                </a:solidFill>
                <a:latin typeface="Garet Heavy"/>
                <a:ea typeface="Garet Heavy"/>
                <a:cs typeface="Garet Heavy"/>
                <a:sym typeface="Garet Heavy"/>
              </a:rPr>
              <a:t>COVID 19 ANALYSIS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8483705"/>
            <a:ext cx="8623536" cy="341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28"/>
              </a:lnSpc>
            </a:pPr>
            <a:r>
              <a:rPr lang="en-US" sz="220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By Sarthak Dwivedi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 descr="A screenshot of a computer"/>
          <p:cNvSpPr/>
          <p:nvPr/>
        </p:nvSpPr>
        <p:spPr>
          <a:xfrm flipH="false" flipV="false" rot="0">
            <a:off x="2161044" y="2524472"/>
            <a:ext cx="15098256" cy="7199572"/>
          </a:xfrm>
          <a:custGeom>
            <a:avLst/>
            <a:gdLst/>
            <a:ahLst/>
            <a:cxnLst/>
            <a:rect r="r" b="b" t="t" l="l"/>
            <a:pathLst>
              <a:path h="7199572" w="15098256">
                <a:moveTo>
                  <a:pt x="0" y="0"/>
                </a:moveTo>
                <a:lnTo>
                  <a:pt x="15098256" y="0"/>
                </a:lnTo>
                <a:lnTo>
                  <a:pt x="15098256" y="7199573"/>
                </a:lnTo>
                <a:lnTo>
                  <a:pt x="0" y="719957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586" r="0" b="-586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3441625" y="605300"/>
            <a:ext cx="15773400" cy="2420701"/>
            <a:chOff x="0" y="0"/>
            <a:chExt cx="21031200" cy="322760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031200" cy="3227601"/>
            </a:xfrm>
            <a:custGeom>
              <a:avLst/>
              <a:gdLst/>
              <a:ahLst/>
              <a:cxnLst/>
              <a:rect r="r" b="b" t="t" l="l"/>
              <a:pathLst>
                <a:path h="3227601" w="21031200">
                  <a:moveTo>
                    <a:pt x="0" y="0"/>
                  </a:moveTo>
                  <a:lnTo>
                    <a:pt x="21031200" y="0"/>
                  </a:lnTo>
                  <a:lnTo>
                    <a:pt x="21031200" y="3227601"/>
                  </a:lnTo>
                  <a:lnTo>
                    <a:pt x="0" y="322760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57150"/>
              <a:ext cx="21031200" cy="317045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7667"/>
                </a:lnSpc>
              </a:pPr>
              <a:r>
                <a:rPr lang="en-US" sz="7099" b="true">
                  <a:solidFill>
                    <a:srgbClr val="FFFFFF"/>
                  </a:solidFill>
                  <a:latin typeface="Arimo Bold"/>
                  <a:ea typeface="Arimo Bold"/>
                  <a:cs typeface="Arimo Bold"/>
                  <a:sym typeface="Arimo Bold"/>
                </a:rPr>
                <a:t>Dashboard Creation</a:t>
              </a:r>
            </a:p>
            <a:p>
              <a:pPr algn="l">
                <a:lnSpc>
                  <a:spcPts val="7667"/>
                </a:lnSpc>
              </a:pPr>
            </a:p>
          </p:txBody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8D6C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831639" y="-103779"/>
            <a:ext cx="7515134" cy="10494557"/>
            <a:chOff x="0" y="0"/>
            <a:chExt cx="10020179" cy="13992743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22340" t="0" r="22340" b="0"/>
            <a:stretch>
              <a:fillRect/>
            </a:stretch>
          </p:blipFill>
          <p:spPr>
            <a:xfrm flipH="false" flipV="false">
              <a:off x="0" y="0"/>
              <a:ext cx="10020179" cy="13992743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1411476" y="402310"/>
            <a:ext cx="8819961" cy="9491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33"/>
              </a:lnSpc>
              <a:spcBef>
                <a:spcPct val="0"/>
              </a:spcBef>
            </a:pPr>
            <a:r>
              <a:rPr lang="en-US" b="true" sz="2253" u="sng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COVID-19 Analysis Dashboard summarises key insights using multiple visualisations:</a:t>
            </a:r>
          </a:p>
          <a:p>
            <a:pPr algn="ctr">
              <a:lnSpc>
                <a:spcPts val="2325"/>
              </a:lnSpc>
              <a:spcBef>
                <a:spcPct val="0"/>
              </a:spcBef>
            </a:pPr>
          </a:p>
          <a:p>
            <a:pPr algn="ctr">
              <a:lnSpc>
                <a:spcPts val="2325"/>
              </a:lnSpc>
              <a:spcBef>
                <a:spcPct val="0"/>
              </a:spcBef>
            </a:pPr>
            <a:r>
              <a:rPr lang="en-US" b="true" sz="2153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COVID-19 India Map:</a:t>
            </a:r>
          </a:p>
          <a:p>
            <a:pPr algn="ctr">
              <a:lnSpc>
                <a:spcPts val="2325"/>
              </a:lnSpc>
              <a:spcBef>
                <a:spcPct val="0"/>
              </a:spcBef>
            </a:pPr>
          </a:p>
          <a:p>
            <a:pPr algn="ctr">
              <a:lnSpc>
                <a:spcPts val="2325"/>
              </a:lnSpc>
              <a:spcBef>
                <a:spcPct val="0"/>
              </a:spcBef>
            </a:pPr>
            <a:r>
              <a:rPr lang="en-US" sz="2153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Shows confirmed cases across states, with darker shades indicating higher cases.</a:t>
            </a:r>
          </a:p>
          <a:p>
            <a:pPr algn="ctr">
              <a:lnSpc>
                <a:spcPts val="2325"/>
              </a:lnSpc>
              <a:spcBef>
                <a:spcPct val="0"/>
              </a:spcBef>
            </a:pPr>
            <a:r>
              <a:rPr lang="en-US" sz="2153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Percentage Distribution of Confirmed Cases:</a:t>
            </a:r>
          </a:p>
          <a:p>
            <a:pPr algn="ctr">
              <a:lnSpc>
                <a:spcPts val="2325"/>
              </a:lnSpc>
              <a:spcBef>
                <a:spcPct val="0"/>
              </a:spcBef>
            </a:pPr>
          </a:p>
          <a:p>
            <a:pPr algn="ctr">
              <a:lnSpc>
                <a:spcPts val="2325"/>
              </a:lnSpc>
              <a:spcBef>
                <a:spcPct val="0"/>
              </a:spcBef>
            </a:pPr>
            <a:r>
              <a:rPr lang="en-US" sz="2153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Pie chart highlights top 5 affected states by case percentage (e.g., Maharashtra: 19.86%).</a:t>
            </a:r>
          </a:p>
          <a:p>
            <a:pPr algn="ctr">
              <a:lnSpc>
                <a:spcPts val="2325"/>
              </a:lnSpc>
              <a:spcBef>
                <a:spcPct val="0"/>
              </a:spcBef>
            </a:pPr>
            <a:r>
              <a:rPr lang="en-US" sz="2153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Total Percentage of Deaths vs Cured vs Confirmed:</a:t>
            </a:r>
          </a:p>
          <a:p>
            <a:pPr algn="ctr">
              <a:lnSpc>
                <a:spcPts val="2325"/>
              </a:lnSpc>
              <a:spcBef>
                <a:spcPct val="0"/>
              </a:spcBef>
            </a:pPr>
          </a:p>
          <a:p>
            <a:pPr algn="ctr">
              <a:lnSpc>
                <a:spcPts val="2325"/>
              </a:lnSpc>
              <a:spcBef>
                <a:spcPct val="0"/>
              </a:spcBef>
            </a:pPr>
            <a:r>
              <a:rPr lang="en-US" sz="2153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Combination chart shows the progression of recoveries, deaths, and confirmed cases over time.</a:t>
            </a:r>
          </a:p>
          <a:p>
            <a:pPr algn="ctr">
              <a:lnSpc>
                <a:spcPts val="2325"/>
              </a:lnSpc>
              <a:spcBef>
                <a:spcPct val="0"/>
              </a:spcBef>
            </a:pPr>
            <a:r>
              <a:rPr lang="en-US" sz="2153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Statistic of Chosen State:</a:t>
            </a:r>
          </a:p>
          <a:p>
            <a:pPr algn="ctr">
              <a:lnSpc>
                <a:spcPts val="2325"/>
              </a:lnSpc>
              <a:spcBef>
                <a:spcPct val="0"/>
              </a:spcBef>
            </a:pPr>
          </a:p>
          <a:p>
            <a:pPr algn="ctr">
              <a:lnSpc>
                <a:spcPts val="2325"/>
              </a:lnSpc>
              <a:spcBef>
                <a:spcPct val="0"/>
              </a:spcBef>
            </a:pPr>
            <a:r>
              <a:rPr lang="en-US" sz="2153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Bar chart displays confirmed, cured, and death counts for a selected state (e.g., Haryana).</a:t>
            </a:r>
          </a:p>
          <a:p>
            <a:pPr algn="ctr">
              <a:lnSpc>
                <a:spcPts val="2325"/>
              </a:lnSpc>
              <a:spcBef>
                <a:spcPct val="0"/>
              </a:spcBef>
            </a:pPr>
            <a:r>
              <a:rPr lang="en-US" sz="2153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Monthly Confirmed/Cured/Deaths:</a:t>
            </a:r>
          </a:p>
          <a:p>
            <a:pPr algn="ctr">
              <a:lnSpc>
                <a:spcPts val="2325"/>
              </a:lnSpc>
              <a:spcBef>
                <a:spcPct val="0"/>
              </a:spcBef>
            </a:pPr>
          </a:p>
          <a:p>
            <a:pPr algn="ctr">
              <a:lnSpc>
                <a:spcPts val="2325"/>
              </a:lnSpc>
              <a:spcBef>
                <a:spcPct val="0"/>
              </a:spcBef>
            </a:pPr>
            <a:r>
              <a:rPr lang="en-US" sz="2153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Tabular view tracks monthly trends for confirmed cases, recoveries, and fatalities.</a:t>
            </a:r>
          </a:p>
          <a:p>
            <a:pPr algn="ctr">
              <a:lnSpc>
                <a:spcPts val="2325"/>
              </a:lnSpc>
              <a:spcBef>
                <a:spcPct val="0"/>
              </a:spcBef>
            </a:pPr>
            <a:r>
              <a:rPr lang="en-US" sz="2153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Statewise No. of Confirmed Cases:</a:t>
            </a:r>
          </a:p>
          <a:p>
            <a:pPr algn="ctr">
              <a:lnSpc>
                <a:spcPts val="2325"/>
              </a:lnSpc>
              <a:spcBef>
                <a:spcPct val="0"/>
              </a:spcBef>
            </a:pPr>
          </a:p>
          <a:p>
            <a:pPr algn="ctr">
              <a:lnSpc>
                <a:spcPts val="2325"/>
              </a:lnSpc>
              <a:spcBef>
                <a:spcPct val="0"/>
              </a:spcBef>
            </a:pPr>
            <a:r>
              <a:rPr lang="en-US" sz="2153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Vertical bar chart compares confirmed cases across all states.</a:t>
            </a:r>
          </a:p>
          <a:p>
            <a:pPr algn="ctr">
              <a:lnSpc>
                <a:spcPts val="2325"/>
              </a:lnSpc>
              <a:spcBef>
                <a:spcPct val="0"/>
              </a:spcBef>
            </a:pPr>
            <a:r>
              <a:rPr lang="en-US" sz="2153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Comparison of Death vs Cured vs Confirmed:</a:t>
            </a:r>
          </a:p>
          <a:p>
            <a:pPr algn="ctr">
              <a:lnSpc>
                <a:spcPts val="2325"/>
              </a:lnSpc>
              <a:spcBef>
                <a:spcPct val="0"/>
              </a:spcBef>
            </a:pPr>
          </a:p>
          <a:p>
            <a:pPr algn="ctr">
              <a:lnSpc>
                <a:spcPts val="2325"/>
              </a:lnSpc>
              <a:spcBef>
                <a:spcPct val="0"/>
              </a:spcBef>
            </a:pPr>
            <a:r>
              <a:rPr lang="en-US" sz="2153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Line and area chart compares recovery and death percentages with confirmed case trends.</a:t>
            </a:r>
          </a:p>
          <a:p>
            <a:pPr algn="ctr">
              <a:lnSpc>
                <a:spcPts val="2325"/>
              </a:lnSpc>
              <a:spcBef>
                <a:spcPct val="0"/>
              </a:spcBef>
            </a:pPr>
            <a:r>
              <a:rPr lang="en-US" sz="2153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This dashboard provides a comprehensive overview of the pandemic, making it easy to analyze trends, state-wise impacts, and recovery rates.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solidFill>
          <a:srgbClr val="D8D6C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118348" y="4716970"/>
            <a:ext cx="8051304" cy="14588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907"/>
              </a:lnSpc>
              <a:spcBef>
                <a:spcPct val="0"/>
              </a:spcBef>
            </a:pPr>
            <a:r>
              <a:rPr lang="en-US" b="true" sz="10099" u="sng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THANK YOU!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D8D6C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0" y="2358217"/>
            <a:ext cx="6056032" cy="0"/>
          </a:xfrm>
          <a:prstGeom prst="line">
            <a:avLst/>
          </a:prstGeom>
          <a:ln cap="flat" w="47625">
            <a:solidFill>
              <a:srgbClr val="2D3E9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557847" y="2537946"/>
            <a:ext cx="9374363" cy="56040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4983"/>
              </a:lnSpc>
              <a:buFont typeface="Arial"/>
              <a:buChar char="•"/>
            </a:pPr>
            <a:r>
              <a:rPr lang="en-US" b="true" sz="279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COVID-19 India Overview</a:t>
            </a:r>
          </a:p>
          <a:p>
            <a:pPr algn="l" marL="604519" indent="-302260" lvl="1">
              <a:lnSpc>
                <a:spcPts val="4983"/>
              </a:lnSpc>
              <a:buFont typeface="Arial"/>
              <a:buChar char="•"/>
            </a:pPr>
            <a:r>
              <a:rPr lang="en-US" b="true" sz="279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Percentage Distribution of Confirmed Cases</a:t>
            </a:r>
          </a:p>
          <a:p>
            <a:pPr algn="l" marL="604519" indent="-302260" lvl="1">
              <a:lnSpc>
                <a:spcPts val="4983"/>
              </a:lnSpc>
              <a:buFont typeface="Arial"/>
              <a:buChar char="•"/>
            </a:pPr>
            <a:r>
              <a:rPr lang="en-US" b="true" sz="279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Monthly Confirmed/Cured/Deaths</a:t>
            </a:r>
          </a:p>
          <a:p>
            <a:pPr algn="l" marL="604519" indent="-302260" lvl="1">
              <a:lnSpc>
                <a:spcPts val="4983"/>
              </a:lnSpc>
              <a:buFont typeface="Arial"/>
              <a:buChar char="•"/>
            </a:pPr>
            <a:r>
              <a:rPr lang="en-US" b="true" sz="279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Total Percentage of Deaths vs Cured vs Confirmed</a:t>
            </a:r>
          </a:p>
          <a:p>
            <a:pPr algn="l" marL="604519" indent="-302260" lvl="1">
              <a:lnSpc>
                <a:spcPts val="4983"/>
              </a:lnSpc>
              <a:buFont typeface="Arial"/>
              <a:buChar char="•"/>
            </a:pPr>
            <a:r>
              <a:rPr lang="en-US" b="true" sz="279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Statewise Number of Confirmed Cases</a:t>
            </a:r>
          </a:p>
          <a:p>
            <a:pPr algn="l" marL="604519" indent="-302260" lvl="1">
              <a:lnSpc>
                <a:spcPts val="4983"/>
              </a:lnSpc>
              <a:buFont typeface="Arial"/>
              <a:buChar char="•"/>
            </a:pPr>
            <a:r>
              <a:rPr lang="en-US" b="true" sz="279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Statistic of Chosen State</a:t>
            </a:r>
          </a:p>
          <a:p>
            <a:pPr algn="l" marL="604519" indent="-302260" lvl="1">
              <a:lnSpc>
                <a:spcPts val="4983"/>
              </a:lnSpc>
              <a:buFont typeface="Arial"/>
              <a:buChar char="•"/>
            </a:pPr>
            <a:r>
              <a:rPr lang="en-US" b="true" sz="279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Comparison of Deaths vs Cured vs Confirmed</a:t>
            </a:r>
          </a:p>
          <a:p>
            <a:pPr algn="l" marL="604519" indent="-302260" lvl="1">
              <a:lnSpc>
                <a:spcPts val="4983"/>
              </a:lnSpc>
              <a:buFont typeface="Arial"/>
              <a:buChar char="•"/>
            </a:pPr>
            <a:r>
              <a:rPr lang="en-US" b="true" sz="279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Dashboard Overview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1123950"/>
            <a:ext cx="5430826" cy="727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00"/>
              </a:lnSpc>
            </a:pPr>
            <a:r>
              <a:rPr lang="en-US" sz="5400" b="true">
                <a:solidFill>
                  <a:srgbClr val="2D3E96"/>
                </a:solidFill>
                <a:latin typeface="Garet Ultra-Bold"/>
                <a:ea typeface="Garet Ultra-Bold"/>
                <a:cs typeface="Garet Ultra-Bold"/>
                <a:sym typeface="Garet Ultra-Bold"/>
              </a:rPr>
              <a:t> OUTLINE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 descr="A map of india with orange and brown colors  Description automatically generated"/>
          <p:cNvSpPr/>
          <p:nvPr/>
        </p:nvSpPr>
        <p:spPr>
          <a:xfrm flipH="false" flipV="false" rot="0">
            <a:off x="506995" y="2142367"/>
            <a:ext cx="11466924" cy="6315922"/>
          </a:xfrm>
          <a:custGeom>
            <a:avLst/>
            <a:gdLst/>
            <a:ahLst/>
            <a:cxnLst/>
            <a:rect r="r" b="b" t="t" l="l"/>
            <a:pathLst>
              <a:path h="6315922" w="11466924">
                <a:moveTo>
                  <a:pt x="0" y="0"/>
                </a:moveTo>
                <a:lnTo>
                  <a:pt x="11466924" y="0"/>
                </a:lnTo>
                <a:lnTo>
                  <a:pt x="11466924" y="6315922"/>
                </a:lnTo>
                <a:lnTo>
                  <a:pt x="0" y="63159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028700" y="528459"/>
            <a:ext cx="7928346" cy="2272946"/>
            <a:chOff x="0" y="0"/>
            <a:chExt cx="10571129" cy="303059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0571128" cy="3030594"/>
            </a:xfrm>
            <a:custGeom>
              <a:avLst/>
              <a:gdLst/>
              <a:ahLst/>
              <a:cxnLst/>
              <a:rect r="r" b="b" t="t" l="l"/>
              <a:pathLst>
                <a:path h="3030594" w="10571128">
                  <a:moveTo>
                    <a:pt x="0" y="0"/>
                  </a:moveTo>
                  <a:lnTo>
                    <a:pt x="10571128" y="0"/>
                  </a:lnTo>
                  <a:lnTo>
                    <a:pt x="10571128" y="3030594"/>
                  </a:lnTo>
                  <a:lnTo>
                    <a:pt x="0" y="303059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38100"/>
              <a:ext cx="10571129" cy="2992494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7128"/>
                </a:lnSpc>
              </a:pPr>
              <a:r>
                <a:rPr lang="en-US" sz="6600" b="true">
                  <a:solidFill>
                    <a:srgbClr val="FFFFFF"/>
                  </a:solidFill>
                  <a:latin typeface="Arimo Bold"/>
                  <a:ea typeface="Arimo Bold"/>
                  <a:cs typeface="Arimo Bold"/>
                  <a:sym typeface="Arimo Bold"/>
                </a:rPr>
                <a:t>COVID – 19 India</a:t>
              </a:r>
            </a:p>
            <a:p>
              <a:pPr algn="l">
                <a:lnSpc>
                  <a:spcPts val="7128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2209694" y="2161417"/>
            <a:ext cx="5715364" cy="63526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2"/>
              </a:lnSpc>
              <a:spcBef>
                <a:spcPct val="0"/>
              </a:spcBef>
            </a:pPr>
            <a:r>
              <a:rPr lang="en-US" sz="2464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This is a filled map chart representing COVID-19 cases across Indian states:</a:t>
            </a:r>
          </a:p>
          <a:p>
            <a:pPr algn="ctr">
              <a:lnSpc>
                <a:spcPts val="2662"/>
              </a:lnSpc>
              <a:spcBef>
                <a:spcPct val="0"/>
              </a:spcBef>
            </a:pPr>
          </a:p>
          <a:p>
            <a:pPr algn="ctr">
              <a:lnSpc>
                <a:spcPts val="2662"/>
              </a:lnSpc>
              <a:spcBef>
                <a:spcPct val="0"/>
              </a:spcBef>
            </a:pPr>
            <a:r>
              <a:rPr lang="en-US" sz="2464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Rows/Columns: Latitude (generated) and Longitude (generated) are used to position data points geographically.</a:t>
            </a:r>
          </a:p>
          <a:p>
            <a:pPr algn="ctr">
              <a:lnSpc>
                <a:spcPts val="2662"/>
              </a:lnSpc>
              <a:spcBef>
                <a:spcPct val="0"/>
              </a:spcBef>
            </a:pPr>
            <a:r>
              <a:rPr lang="en-US" sz="2464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Filters: State/Union Territory filters specific regions, while Latitude and Longitude refine the map’s focus.</a:t>
            </a:r>
          </a:p>
          <a:p>
            <a:pPr algn="ctr">
              <a:lnSpc>
                <a:spcPts val="2662"/>
              </a:lnSpc>
              <a:spcBef>
                <a:spcPct val="0"/>
              </a:spcBef>
            </a:pPr>
            <a:r>
              <a:rPr lang="en-US" sz="2464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Marks:</a:t>
            </a:r>
          </a:p>
          <a:p>
            <a:pPr algn="ctr">
              <a:lnSpc>
                <a:spcPts val="2662"/>
              </a:lnSpc>
              <a:spcBef>
                <a:spcPct val="0"/>
              </a:spcBef>
            </a:pPr>
            <a:r>
              <a:rPr lang="en-US" sz="2464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Chart Type: Map.</a:t>
            </a:r>
          </a:p>
          <a:p>
            <a:pPr algn="ctr">
              <a:lnSpc>
                <a:spcPts val="2662"/>
              </a:lnSpc>
              <a:spcBef>
                <a:spcPct val="0"/>
              </a:spcBef>
            </a:pPr>
            <a:r>
              <a:rPr lang="en-US" sz="2464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Colour: MAX(Confirmed Cases) determines intensity (darker shades = higher cases).</a:t>
            </a:r>
          </a:p>
          <a:p>
            <a:pPr algn="ctr">
              <a:lnSpc>
                <a:spcPts val="2662"/>
              </a:lnSpc>
              <a:spcBef>
                <a:spcPct val="0"/>
              </a:spcBef>
            </a:pPr>
            <a:r>
              <a:rPr lang="en-US" sz="2464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Details/Labels: State/Union Territory adds state-wise names for better clarity.</a:t>
            </a:r>
          </a:p>
          <a:p>
            <a:pPr algn="ctr">
              <a:lnSpc>
                <a:spcPts val="2662"/>
              </a:lnSpc>
              <a:spcBef>
                <a:spcPct val="0"/>
              </a:spcBef>
            </a:pPr>
            <a:r>
              <a:rPr lang="en-US" sz="2464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The chart visually highlights state-level variations in COVID-19 cases, making it easy to identify hotspots.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041" t="-17290" r="-10679" b="-2370"/>
            </a:stretch>
          </a:blipFill>
        </p:spPr>
      </p:sp>
      <p:sp>
        <p:nvSpPr>
          <p:cNvPr name="Freeform 3" id="3" descr="A screenshot of a graph  Description automatically generated"/>
          <p:cNvSpPr/>
          <p:nvPr/>
        </p:nvSpPr>
        <p:spPr>
          <a:xfrm flipH="false" flipV="false" rot="0">
            <a:off x="336489" y="2534363"/>
            <a:ext cx="11404409" cy="5541874"/>
          </a:xfrm>
          <a:custGeom>
            <a:avLst/>
            <a:gdLst/>
            <a:ahLst/>
            <a:cxnLst/>
            <a:rect r="r" b="b" t="t" l="l"/>
            <a:pathLst>
              <a:path h="5541874" w="11404409">
                <a:moveTo>
                  <a:pt x="0" y="0"/>
                </a:moveTo>
                <a:lnTo>
                  <a:pt x="11404409" y="0"/>
                </a:lnTo>
                <a:lnTo>
                  <a:pt x="11404409" y="5541874"/>
                </a:lnTo>
                <a:lnTo>
                  <a:pt x="0" y="554187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257300" y="355407"/>
            <a:ext cx="15773400" cy="2253718"/>
            <a:chOff x="0" y="0"/>
            <a:chExt cx="21031200" cy="300495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031200" cy="3004957"/>
            </a:xfrm>
            <a:custGeom>
              <a:avLst/>
              <a:gdLst/>
              <a:ahLst/>
              <a:cxnLst/>
              <a:rect r="r" b="b" t="t" l="l"/>
              <a:pathLst>
                <a:path h="3004957" w="21031200">
                  <a:moveTo>
                    <a:pt x="0" y="0"/>
                  </a:moveTo>
                  <a:lnTo>
                    <a:pt x="21031200" y="0"/>
                  </a:lnTo>
                  <a:lnTo>
                    <a:pt x="21031200" y="3004957"/>
                  </a:lnTo>
                  <a:lnTo>
                    <a:pt x="0" y="300495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38100"/>
              <a:ext cx="21031200" cy="296685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7128"/>
                </a:lnSpc>
              </a:pPr>
              <a:r>
                <a:rPr lang="en-US" sz="6600" b="true">
                  <a:solidFill>
                    <a:srgbClr val="FFFFFF"/>
                  </a:solidFill>
                  <a:latin typeface="Arimo Bold"/>
                  <a:ea typeface="Arimo Bold"/>
                  <a:cs typeface="Arimo Bold"/>
                  <a:sym typeface="Arimo Bold"/>
                </a:rPr>
                <a:t>Percentage distribution of confirmed cases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1990863" y="2707867"/>
            <a:ext cx="6126671" cy="6626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7"/>
              </a:lnSpc>
              <a:spcBef>
                <a:spcPct val="0"/>
              </a:spcBef>
            </a:pPr>
            <a:r>
              <a:rPr lang="en-US" sz="234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Chart Type: Pie chart for displaying percentage contributions of states to total confirmed cases.</a:t>
            </a:r>
          </a:p>
          <a:p>
            <a:pPr algn="ctr">
              <a:lnSpc>
                <a:spcPts val="2527"/>
              </a:lnSpc>
              <a:spcBef>
                <a:spcPct val="0"/>
              </a:spcBef>
            </a:pPr>
            <a:r>
              <a:rPr lang="en-US" sz="234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Rows/Columns: None added; the pie chart does not require these.</a:t>
            </a:r>
          </a:p>
          <a:p>
            <a:pPr algn="ctr">
              <a:lnSpc>
                <a:spcPts val="2527"/>
              </a:lnSpc>
              <a:spcBef>
                <a:spcPct val="0"/>
              </a:spcBef>
            </a:pPr>
            <a:r>
              <a:rPr lang="en-US" sz="234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Filters:</a:t>
            </a:r>
          </a:p>
          <a:p>
            <a:pPr algn="ctr">
              <a:lnSpc>
                <a:spcPts val="2527"/>
              </a:lnSpc>
              <a:spcBef>
                <a:spcPct val="0"/>
              </a:spcBef>
            </a:pPr>
            <a:r>
              <a:rPr lang="en-US" sz="234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Date: Filters data for a specific timeframe, ensuring relevance to the selected period.</a:t>
            </a:r>
          </a:p>
          <a:p>
            <a:pPr algn="ctr">
              <a:lnSpc>
                <a:spcPts val="2527"/>
              </a:lnSpc>
              <a:spcBef>
                <a:spcPct val="0"/>
              </a:spcBef>
            </a:pPr>
            <a:r>
              <a:rPr lang="en-US" sz="234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Marks:</a:t>
            </a:r>
          </a:p>
          <a:p>
            <a:pPr algn="ctr">
              <a:lnSpc>
                <a:spcPts val="2527"/>
              </a:lnSpc>
              <a:spcBef>
                <a:spcPct val="0"/>
              </a:spcBef>
            </a:pPr>
            <a:r>
              <a:rPr lang="en-US" sz="234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Color: Each state/union territory is assigned a unique color for easy differentiation.</a:t>
            </a:r>
          </a:p>
          <a:p>
            <a:pPr algn="ctr">
              <a:lnSpc>
                <a:spcPts val="2527"/>
              </a:lnSpc>
              <a:spcBef>
                <a:spcPct val="0"/>
              </a:spcBef>
            </a:pPr>
            <a:r>
              <a:rPr lang="en-US" sz="234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Angle: SUM(Confirmed Cases) determines the proportional slice size in the pie.</a:t>
            </a:r>
          </a:p>
          <a:p>
            <a:pPr algn="ctr">
              <a:lnSpc>
                <a:spcPts val="2527"/>
              </a:lnSpc>
              <a:spcBef>
                <a:spcPct val="0"/>
              </a:spcBef>
            </a:pPr>
            <a:r>
              <a:rPr lang="en-US" sz="234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Labels: State/UT names and their percentage contributions are displayed for clarity.</a:t>
            </a:r>
          </a:p>
          <a:p>
            <a:pPr algn="ctr">
              <a:lnSpc>
                <a:spcPts val="2527"/>
              </a:lnSpc>
              <a:spcBef>
                <a:spcPct val="0"/>
              </a:spcBef>
            </a:pPr>
            <a:r>
              <a:rPr lang="en-US" sz="234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Insights:</a:t>
            </a:r>
          </a:p>
          <a:p>
            <a:pPr algn="ctr">
              <a:lnSpc>
                <a:spcPts val="2527"/>
              </a:lnSpc>
              <a:spcBef>
                <a:spcPct val="0"/>
              </a:spcBef>
            </a:pPr>
            <a:r>
              <a:rPr lang="en-US" sz="234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The chart highlights Maharashtra as the most affected state (19.86%), followed by Kerala (11.20%) and Karnataka (9.12%). It visually emphasizes the distribution of cases among the top contributors.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939" t="0" r="-24278" b="-55420"/>
            </a:stretch>
          </a:blipFill>
        </p:spPr>
      </p:sp>
      <p:sp>
        <p:nvSpPr>
          <p:cNvPr name="Freeform 3" id="3" descr="A screenshot of a computer  Description automatically generated"/>
          <p:cNvSpPr/>
          <p:nvPr/>
        </p:nvSpPr>
        <p:spPr>
          <a:xfrm flipH="false" flipV="false" rot="0">
            <a:off x="339262" y="1882278"/>
            <a:ext cx="11093814" cy="7114216"/>
          </a:xfrm>
          <a:custGeom>
            <a:avLst/>
            <a:gdLst/>
            <a:ahLst/>
            <a:cxnLst/>
            <a:rect r="r" b="b" t="t" l="l"/>
            <a:pathLst>
              <a:path h="7114216" w="11093814">
                <a:moveTo>
                  <a:pt x="0" y="0"/>
                </a:moveTo>
                <a:lnTo>
                  <a:pt x="11093814" y="0"/>
                </a:lnTo>
                <a:lnTo>
                  <a:pt x="11093814" y="7114215"/>
                </a:lnTo>
                <a:lnTo>
                  <a:pt x="0" y="711421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800736" y="201582"/>
            <a:ext cx="15773400" cy="1988345"/>
            <a:chOff x="0" y="0"/>
            <a:chExt cx="21031200" cy="265112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031200" cy="2651126"/>
            </a:xfrm>
            <a:custGeom>
              <a:avLst/>
              <a:gdLst/>
              <a:ahLst/>
              <a:cxnLst/>
              <a:rect r="r" b="b" t="t" l="l"/>
              <a:pathLst>
                <a:path h="2651126" w="21031200">
                  <a:moveTo>
                    <a:pt x="0" y="0"/>
                  </a:moveTo>
                  <a:lnTo>
                    <a:pt x="21031200" y="0"/>
                  </a:lnTo>
                  <a:lnTo>
                    <a:pt x="21031200" y="2651126"/>
                  </a:lnTo>
                  <a:lnTo>
                    <a:pt x="0" y="265112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38100"/>
              <a:ext cx="21031200" cy="2613026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7128"/>
                </a:lnSpc>
              </a:pPr>
              <a:r>
                <a:rPr lang="en-US" sz="6600" b="true">
                  <a:solidFill>
                    <a:srgbClr val="FFFFFF"/>
                  </a:solidFill>
                  <a:latin typeface="Arimo Bold"/>
                  <a:ea typeface="Arimo Bold"/>
                  <a:cs typeface="Arimo Bold"/>
                  <a:sym typeface="Arimo Bold"/>
                </a:rPr>
                <a:t>Monthly Cured/Death/Confirmed Cases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1433076" y="2199452"/>
            <a:ext cx="6742210" cy="6626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84"/>
              </a:lnSpc>
              <a:spcBef>
                <a:spcPct val="0"/>
              </a:spcBef>
            </a:pPr>
            <a:r>
              <a:rPr lang="en-US" sz="23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Rows: MONTH(Date) organizes data month-wise for clear chronological trends.</a:t>
            </a:r>
          </a:p>
          <a:p>
            <a:pPr algn="ctr">
              <a:lnSpc>
                <a:spcPts val="2484"/>
              </a:lnSpc>
              <a:spcBef>
                <a:spcPct val="0"/>
              </a:spcBef>
            </a:pPr>
            <a:r>
              <a:rPr lang="en-US" sz="23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Columns: Measure Names displays categories (Confirmed, Cured, Deaths).</a:t>
            </a:r>
          </a:p>
          <a:p>
            <a:pPr algn="ctr">
              <a:lnSpc>
                <a:spcPts val="2484"/>
              </a:lnSpc>
              <a:spcBef>
                <a:spcPct val="0"/>
              </a:spcBef>
            </a:pPr>
            <a:r>
              <a:rPr lang="en-US" sz="23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Filters:</a:t>
            </a:r>
          </a:p>
          <a:p>
            <a:pPr algn="ctr">
              <a:lnSpc>
                <a:spcPts val="2484"/>
              </a:lnSpc>
              <a:spcBef>
                <a:spcPct val="0"/>
              </a:spcBef>
            </a:pPr>
            <a:r>
              <a:rPr lang="en-US" sz="23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MY(Date): Filters the timeline to focus on relevant months.</a:t>
            </a:r>
          </a:p>
          <a:p>
            <a:pPr algn="ctr">
              <a:lnSpc>
                <a:spcPts val="2484"/>
              </a:lnSpc>
              <a:spcBef>
                <a:spcPct val="0"/>
              </a:spcBef>
            </a:pPr>
            <a:r>
              <a:rPr lang="en-US" sz="23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Measure Names: Ensures only the selected measures (Confirmed, Cured, Deaths) are displayed.</a:t>
            </a:r>
          </a:p>
          <a:p>
            <a:pPr algn="ctr">
              <a:lnSpc>
                <a:spcPts val="2484"/>
              </a:lnSpc>
              <a:spcBef>
                <a:spcPct val="0"/>
              </a:spcBef>
            </a:pPr>
            <a:r>
              <a:rPr lang="en-US" sz="23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Marks:</a:t>
            </a:r>
          </a:p>
          <a:p>
            <a:pPr algn="ctr">
              <a:lnSpc>
                <a:spcPts val="2484"/>
              </a:lnSpc>
              <a:spcBef>
                <a:spcPct val="0"/>
              </a:spcBef>
            </a:pPr>
            <a:r>
              <a:rPr lang="en-US" sz="23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Type: Automatic, for tabular representation.</a:t>
            </a:r>
          </a:p>
          <a:p>
            <a:pPr algn="ctr">
              <a:lnSpc>
                <a:spcPts val="2484"/>
              </a:lnSpc>
              <a:spcBef>
                <a:spcPct val="0"/>
              </a:spcBef>
            </a:pPr>
            <a:r>
              <a:rPr lang="en-US" sz="23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Measure Values: Includes SUM(Confirmed), SUM(Cured), and SUM(Deaths) to populate the table.</a:t>
            </a:r>
          </a:p>
          <a:p>
            <a:pPr algn="ctr">
              <a:lnSpc>
                <a:spcPts val="2484"/>
              </a:lnSpc>
              <a:spcBef>
                <a:spcPct val="0"/>
              </a:spcBef>
            </a:pPr>
            <a:r>
              <a:rPr lang="en-US" sz="23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Insights:</a:t>
            </a:r>
          </a:p>
          <a:p>
            <a:pPr algn="ctr">
              <a:lnSpc>
                <a:spcPts val="2484"/>
              </a:lnSpc>
              <a:spcBef>
                <a:spcPct val="0"/>
              </a:spcBef>
            </a:pPr>
            <a:r>
              <a:rPr lang="en-US" sz="23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The table provides a detailed breakdown of confirmed cases, recoveries, and deaths over time. It helps track trends, such as spikes in cases or improvements in recovery rates across specific months.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 descr="A graph on a white background  Description automatically generated"/>
          <p:cNvSpPr/>
          <p:nvPr/>
        </p:nvSpPr>
        <p:spPr>
          <a:xfrm flipH="false" flipV="false" rot="0">
            <a:off x="334353" y="2750521"/>
            <a:ext cx="10332067" cy="5486605"/>
          </a:xfrm>
          <a:custGeom>
            <a:avLst/>
            <a:gdLst/>
            <a:ahLst/>
            <a:cxnLst/>
            <a:rect r="r" b="b" t="t" l="l"/>
            <a:pathLst>
              <a:path h="5486605" w="10332067">
                <a:moveTo>
                  <a:pt x="0" y="0"/>
                </a:moveTo>
                <a:lnTo>
                  <a:pt x="10332067" y="0"/>
                </a:lnTo>
                <a:lnTo>
                  <a:pt x="10332067" y="5486605"/>
                </a:lnTo>
                <a:lnTo>
                  <a:pt x="0" y="548660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484" t="0" r="-4484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334353" y="739968"/>
            <a:ext cx="15773400" cy="2253718"/>
            <a:chOff x="0" y="0"/>
            <a:chExt cx="21031200" cy="300495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031200" cy="3004957"/>
            </a:xfrm>
            <a:custGeom>
              <a:avLst/>
              <a:gdLst/>
              <a:ahLst/>
              <a:cxnLst/>
              <a:rect r="r" b="b" t="t" l="l"/>
              <a:pathLst>
                <a:path h="3004957" w="21031200">
                  <a:moveTo>
                    <a:pt x="0" y="0"/>
                  </a:moveTo>
                  <a:lnTo>
                    <a:pt x="21031200" y="0"/>
                  </a:lnTo>
                  <a:lnTo>
                    <a:pt x="21031200" y="3004957"/>
                  </a:lnTo>
                  <a:lnTo>
                    <a:pt x="0" y="300495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38100"/>
              <a:ext cx="21031200" cy="296685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7128"/>
                </a:lnSpc>
              </a:pPr>
              <a:r>
                <a:rPr lang="en-US" sz="6600" b="true">
                  <a:solidFill>
                    <a:srgbClr val="FFFFFF"/>
                  </a:solidFill>
                  <a:latin typeface="Arimo Bold"/>
                  <a:ea typeface="Arimo Bold"/>
                  <a:cs typeface="Arimo Bold"/>
                  <a:sym typeface="Arimo Bold"/>
                </a:rPr>
                <a:t>Total % of death vs cured vs confirmed</a:t>
              </a:r>
            </a:p>
            <a:p>
              <a:pPr algn="l">
                <a:lnSpc>
                  <a:spcPts val="7128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0666420" y="2164773"/>
            <a:ext cx="7208734" cy="75693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84"/>
              </a:lnSpc>
              <a:spcBef>
                <a:spcPct val="0"/>
              </a:spcBef>
            </a:pPr>
            <a:r>
              <a:rPr lang="en-US" sz="23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This chart provides a monthly comparison of % Cured, % Deaths, and Confirmed Cases:</a:t>
            </a:r>
          </a:p>
          <a:p>
            <a:pPr algn="ctr">
              <a:lnSpc>
                <a:spcPts val="2484"/>
              </a:lnSpc>
              <a:spcBef>
                <a:spcPct val="0"/>
              </a:spcBef>
            </a:pPr>
          </a:p>
          <a:p>
            <a:pPr algn="ctr">
              <a:lnSpc>
                <a:spcPts val="2484"/>
              </a:lnSpc>
              <a:spcBef>
                <a:spcPct val="0"/>
              </a:spcBef>
            </a:pPr>
            <a:r>
              <a:rPr lang="en-US" sz="23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Bars: Represent the recovery percentage (%cured_india), showing steady improvement over time.</a:t>
            </a:r>
          </a:p>
          <a:p>
            <a:pPr algn="ctr">
              <a:lnSpc>
                <a:spcPts val="2484"/>
              </a:lnSpc>
              <a:spcBef>
                <a:spcPct val="0"/>
              </a:spcBef>
            </a:pPr>
            <a:r>
              <a:rPr lang="en-US" sz="23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Lines: Display death percentage (%deaths_india) and total confirmed cases (MAX(Confirmed)) on a secondary axis to track trends.</a:t>
            </a:r>
          </a:p>
          <a:p>
            <a:pPr algn="ctr">
              <a:lnSpc>
                <a:spcPts val="2484"/>
              </a:lnSpc>
              <a:spcBef>
                <a:spcPct val="0"/>
              </a:spcBef>
            </a:pPr>
            <a:r>
              <a:rPr lang="en-US" sz="23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Rows/Columns: Data is organized by MONTH(Date) with aggregated values for recoveries, deaths, and confirmed cases.</a:t>
            </a:r>
          </a:p>
          <a:p>
            <a:pPr algn="ctr">
              <a:lnSpc>
                <a:spcPts val="2484"/>
              </a:lnSpc>
              <a:spcBef>
                <a:spcPct val="0"/>
              </a:spcBef>
            </a:pPr>
            <a:r>
              <a:rPr lang="en-US" sz="23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Filters: The timeline is filtered by MONTH(Date) for focused analysis.</a:t>
            </a:r>
          </a:p>
          <a:p>
            <a:pPr algn="ctr">
              <a:lnSpc>
                <a:spcPts val="2484"/>
              </a:lnSpc>
              <a:spcBef>
                <a:spcPct val="0"/>
              </a:spcBef>
            </a:pPr>
            <a:r>
              <a:rPr lang="en-US" sz="23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Insights:</a:t>
            </a:r>
          </a:p>
          <a:p>
            <a:pPr algn="ctr">
              <a:lnSpc>
                <a:spcPts val="2484"/>
              </a:lnSpc>
              <a:spcBef>
                <a:spcPct val="0"/>
              </a:spcBef>
            </a:pPr>
            <a:r>
              <a:rPr lang="en-US" sz="23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Recovery rates show consistent growth, indicating effective healthcare responses.</a:t>
            </a:r>
          </a:p>
          <a:p>
            <a:pPr algn="ctr">
              <a:lnSpc>
                <a:spcPts val="2484"/>
              </a:lnSpc>
              <a:spcBef>
                <a:spcPct val="0"/>
              </a:spcBef>
            </a:pPr>
            <a:r>
              <a:rPr lang="en-US" sz="23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Death percentages remain low, reflecting controlled fatality rates.</a:t>
            </a:r>
          </a:p>
          <a:p>
            <a:pPr algn="ctr">
              <a:lnSpc>
                <a:spcPts val="2484"/>
              </a:lnSpc>
              <a:spcBef>
                <a:spcPct val="0"/>
              </a:spcBef>
            </a:pPr>
            <a:r>
              <a:rPr lang="en-US" sz="23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Confirmed cases rise sharply during certain periods, highlighting peak phases of the pandemic.</a:t>
            </a:r>
          </a:p>
          <a:p>
            <a:pPr algn="ctr">
              <a:lnSpc>
                <a:spcPts val="2484"/>
              </a:lnSpc>
              <a:spcBef>
                <a:spcPct val="0"/>
              </a:spcBef>
            </a:pPr>
            <a:r>
              <a:rPr lang="en-US" sz="23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This visualization effectively captures the relationship between recoveries, deaths, and confirmed cases over time.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041" t="-17290" r="-10679" b="-237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1510161" y="2959471"/>
            <a:ext cx="6508314" cy="61210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48"/>
              </a:lnSpc>
              <a:spcBef>
                <a:spcPct val="0"/>
              </a:spcBef>
            </a:pPr>
            <a:r>
              <a:rPr lang="en-US" sz="2267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Chart Type: Pie chart for displaying percentage contributions of states to total confirmed cases.</a:t>
            </a:r>
          </a:p>
          <a:p>
            <a:pPr algn="ctr">
              <a:lnSpc>
                <a:spcPts val="2448"/>
              </a:lnSpc>
              <a:spcBef>
                <a:spcPct val="0"/>
              </a:spcBef>
            </a:pPr>
            <a:r>
              <a:rPr lang="en-US" sz="2267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Rows/Columns: None added; the pie chart does not require these.</a:t>
            </a:r>
          </a:p>
          <a:p>
            <a:pPr algn="ctr">
              <a:lnSpc>
                <a:spcPts val="2448"/>
              </a:lnSpc>
              <a:spcBef>
                <a:spcPct val="0"/>
              </a:spcBef>
            </a:pPr>
            <a:r>
              <a:rPr lang="en-US" sz="2267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Filters:</a:t>
            </a:r>
          </a:p>
          <a:p>
            <a:pPr algn="ctr">
              <a:lnSpc>
                <a:spcPts val="2448"/>
              </a:lnSpc>
              <a:spcBef>
                <a:spcPct val="0"/>
              </a:spcBef>
            </a:pPr>
            <a:r>
              <a:rPr lang="en-US" sz="2267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Date: Filters data for a specific timeframe, ensuring relevance to the selected period.</a:t>
            </a:r>
          </a:p>
          <a:p>
            <a:pPr algn="ctr">
              <a:lnSpc>
                <a:spcPts val="2448"/>
              </a:lnSpc>
              <a:spcBef>
                <a:spcPct val="0"/>
              </a:spcBef>
            </a:pPr>
            <a:r>
              <a:rPr lang="en-US" sz="2267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Marks:</a:t>
            </a:r>
          </a:p>
          <a:p>
            <a:pPr algn="ctr">
              <a:lnSpc>
                <a:spcPts val="2448"/>
              </a:lnSpc>
              <a:spcBef>
                <a:spcPct val="0"/>
              </a:spcBef>
            </a:pPr>
            <a:r>
              <a:rPr lang="en-US" sz="2267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Color: Each state/union territory is assigned a unique color for easy differentiation.</a:t>
            </a:r>
          </a:p>
          <a:p>
            <a:pPr algn="ctr">
              <a:lnSpc>
                <a:spcPts val="2448"/>
              </a:lnSpc>
              <a:spcBef>
                <a:spcPct val="0"/>
              </a:spcBef>
            </a:pPr>
            <a:r>
              <a:rPr lang="en-US" sz="2267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Angle: SUM(Confirmed Cases) determines the proportional slice size in the pie.</a:t>
            </a:r>
          </a:p>
          <a:p>
            <a:pPr algn="ctr">
              <a:lnSpc>
                <a:spcPts val="2448"/>
              </a:lnSpc>
              <a:spcBef>
                <a:spcPct val="0"/>
              </a:spcBef>
            </a:pPr>
            <a:r>
              <a:rPr lang="en-US" sz="2267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Labels: State/UT names and their percentage contributions are displayed for clarity.</a:t>
            </a:r>
          </a:p>
          <a:p>
            <a:pPr algn="ctr">
              <a:lnSpc>
                <a:spcPts val="2448"/>
              </a:lnSpc>
              <a:spcBef>
                <a:spcPct val="0"/>
              </a:spcBef>
            </a:pPr>
            <a:r>
              <a:rPr lang="en-US" sz="2267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Insights:</a:t>
            </a:r>
          </a:p>
          <a:p>
            <a:pPr algn="ctr">
              <a:lnSpc>
                <a:spcPts val="2448"/>
              </a:lnSpc>
              <a:spcBef>
                <a:spcPct val="0"/>
              </a:spcBef>
            </a:pPr>
            <a:r>
              <a:rPr lang="en-US" sz="2267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The chart highlights Maharashtra as the most affected state (19.86%), followed by Kerala (11.20%) and Karnataka (9.12%). It visually emphasizes the distribution of cases among the top contributors.</a:t>
            </a:r>
          </a:p>
        </p:txBody>
      </p:sp>
      <p:sp>
        <p:nvSpPr>
          <p:cNvPr name="Freeform 4" id="4" descr="A graph of a number of people  Description automatically generated with medium confidence"/>
          <p:cNvSpPr/>
          <p:nvPr/>
        </p:nvSpPr>
        <p:spPr>
          <a:xfrm flipH="false" flipV="false" rot="0">
            <a:off x="493351" y="2738437"/>
            <a:ext cx="10632248" cy="5980640"/>
          </a:xfrm>
          <a:custGeom>
            <a:avLst/>
            <a:gdLst/>
            <a:ahLst/>
            <a:cxnLst/>
            <a:rect r="r" b="b" t="t" l="l"/>
            <a:pathLst>
              <a:path h="5980640" w="10632248">
                <a:moveTo>
                  <a:pt x="0" y="0"/>
                </a:moveTo>
                <a:lnTo>
                  <a:pt x="10632249" y="0"/>
                </a:lnTo>
                <a:lnTo>
                  <a:pt x="10632249" y="5980640"/>
                </a:lnTo>
                <a:lnTo>
                  <a:pt x="0" y="598064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697" t="0" r="-4697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493351" y="657772"/>
            <a:ext cx="15773400" cy="2292174"/>
            <a:chOff x="0" y="0"/>
            <a:chExt cx="21031200" cy="305623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1031200" cy="3056232"/>
            </a:xfrm>
            <a:custGeom>
              <a:avLst/>
              <a:gdLst/>
              <a:ahLst/>
              <a:cxnLst/>
              <a:rect r="r" b="b" t="t" l="l"/>
              <a:pathLst>
                <a:path h="3056232" w="21031200">
                  <a:moveTo>
                    <a:pt x="0" y="0"/>
                  </a:moveTo>
                  <a:lnTo>
                    <a:pt x="21031200" y="0"/>
                  </a:lnTo>
                  <a:lnTo>
                    <a:pt x="21031200" y="3056232"/>
                  </a:lnTo>
                  <a:lnTo>
                    <a:pt x="0" y="30562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38100"/>
              <a:ext cx="21031200" cy="3018132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7128"/>
                </a:lnSpc>
              </a:pPr>
              <a:r>
                <a:rPr lang="en-US" sz="6600" b="true">
                  <a:solidFill>
                    <a:srgbClr val="FFFFFF"/>
                  </a:solidFill>
                  <a:latin typeface="Arimo Bold"/>
                  <a:ea typeface="Arimo Bold"/>
                  <a:cs typeface="Arimo Bold"/>
                  <a:sym typeface="Arimo Bold"/>
                </a:rPr>
                <a:t>State-wise no. of confirmed cases</a:t>
              </a:r>
            </a:p>
            <a:p>
              <a:pPr algn="l">
                <a:lnSpc>
                  <a:spcPts val="7128"/>
                </a:lnSpc>
              </a:pP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876741" y="2376722"/>
            <a:ext cx="6998413" cy="70430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11"/>
              </a:lnSpc>
            </a:pPr>
            <a:r>
              <a:rPr lang="en-US" sz="2232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This chart represents the Statistics of a Chosen State, allowing users to filter and view data for a specific state, such as Haryana in this example.</a:t>
            </a:r>
          </a:p>
          <a:p>
            <a:pPr algn="ctr">
              <a:lnSpc>
                <a:spcPts val="2411"/>
              </a:lnSpc>
            </a:pPr>
          </a:p>
          <a:p>
            <a:pPr algn="ctr">
              <a:lnSpc>
                <a:spcPts val="2411"/>
              </a:lnSpc>
            </a:pPr>
            <a:r>
              <a:rPr lang="en-US" sz="2232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Features:</a:t>
            </a:r>
          </a:p>
          <a:p>
            <a:pPr algn="ctr">
              <a:lnSpc>
                <a:spcPts val="2411"/>
              </a:lnSpc>
            </a:pPr>
            <a:r>
              <a:rPr lang="en-US" sz="2232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Filter: State/UnionTerritory allows selection of a specific state to analyze.</a:t>
            </a:r>
          </a:p>
          <a:p>
            <a:pPr algn="ctr">
              <a:lnSpc>
                <a:spcPts val="2411"/>
              </a:lnSpc>
            </a:pPr>
            <a:r>
              <a:rPr lang="en-US" sz="2232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Columns: State/UnionTerritory displays the selected state's name.</a:t>
            </a:r>
          </a:p>
          <a:p>
            <a:pPr algn="ctr">
              <a:lnSpc>
                <a:spcPts val="2411"/>
              </a:lnSpc>
            </a:pPr>
            <a:r>
              <a:rPr lang="en-US" sz="2232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Rows: Measure Values includes aggregated measures for confirmed, cured, and deaths.</a:t>
            </a:r>
          </a:p>
          <a:p>
            <a:pPr algn="ctr">
              <a:lnSpc>
                <a:spcPts val="2411"/>
              </a:lnSpc>
            </a:pPr>
            <a:r>
              <a:rPr lang="en-US" sz="2232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Marks:</a:t>
            </a:r>
          </a:p>
          <a:p>
            <a:pPr algn="ctr">
              <a:lnSpc>
                <a:spcPts val="2411"/>
              </a:lnSpc>
            </a:pPr>
            <a:r>
              <a:rPr lang="en-US" sz="2232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Bars: Show MAX(Confirmed), MAX(Cured), and MAX(Deaths) for the selected state.</a:t>
            </a:r>
          </a:p>
          <a:p>
            <a:pPr algn="ctr">
              <a:lnSpc>
                <a:spcPts val="2411"/>
              </a:lnSpc>
            </a:pPr>
            <a:r>
              <a:rPr lang="en-US" sz="2232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Color: Differentiates between confirmed, cured, and death metrics for clarity.</a:t>
            </a:r>
          </a:p>
          <a:p>
            <a:pPr algn="ctr">
              <a:lnSpc>
                <a:spcPts val="2411"/>
              </a:lnSpc>
            </a:pPr>
            <a:r>
              <a:rPr lang="en-US" sz="2232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Insights:</a:t>
            </a:r>
          </a:p>
          <a:p>
            <a:pPr algn="ctr">
              <a:lnSpc>
                <a:spcPts val="2411"/>
              </a:lnSpc>
            </a:pPr>
            <a:r>
              <a:rPr lang="en-US" sz="2232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In Haryana:</a:t>
            </a:r>
          </a:p>
          <a:p>
            <a:pPr algn="ctr">
              <a:lnSpc>
                <a:spcPts val="2411"/>
              </a:lnSpc>
            </a:pPr>
            <a:r>
              <a:rPr lang="en-US" sz="2232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Confirmed Cases: 770,114.</a:t>
            </a:r>
          </a:p>
          <a:p>
            <a:pPr algn="ctr">
              <a:lnSpc>
                <a:spcPts val="2411"/>
              </a:lnSpc>
            </a:pPr>
            <a:r>
              <a:rPr lang="en-US" sz="2232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Cured Cases: 759,790, indicating a high recovery rate.</a:t>
            </a:r>
          </a:p>
          <a:p>
            <a:pPr algn="ctr">
              <a:lnSpc>
                <a:spcPts val="2411"/>
              </a:lnSpc>
            </a:pPr>
            <a:r>
              <a:rPr lang="en-US" sz="2232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Deaths: 9,652, reflecting a relatively low fatality rate.</a:t>
            </a:r>
          </a:p>
          <a:p>
            <a:pPr algn="ctr">
              <a:lnSpc>
                <a:spcPts val="2411"/>
              </a:lnSpc>
              <a:spcBef>
                <a:spcPct val="0"/>
              </a:spcBef>
            </a:pPr>
            <a:r>
              <a:rPr lang="en-US" sz="2232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The filter functionality provides a dynamic way to explore detailed statistics for any selected state.</a:t>
            </a:r>
          </a:p>
        </p:txBody>
      </p:sp>
      <p:sp>
        <p:nvSpPr>
          <p:cNvPr name="Freeform 4" id="4" descr="A screenshot of a computer  Description automatically generated"/>
          <p:cNvSpPr/>
          <p:nvPr/>
        </p:nvSpPr>
        <p:spPr>
          <a:xfrm flipH="false" flipV="false" rot="0">
            <a:off x="334353" y="3038175"/>
            <a:ext cx="10542388" cy="5196796"/>
          </a:xfrm>
          <a:custGeom>
            <a:avLst/>
            <a:gdLst/>
            <a:ahLst/>
            <a:cxnLst/>
            <a:rect r="r" b="b" t="t" l="l"/>
            <a:pathLst>
              <a:path h="5196796" w="10542388">
                <a:moveTo>
                  <a:pt x="0" y="0"/>
                </a:moveTo>
                <a:lnTo>
                  <a:pt x="10542388" y="0"/>
                </a:lnTo>
                <a:lnTo>
                  <a:pt x="10542388" y="5196796"/>
                </a:lnTo>
                <a:lnTo>
                  <a:pt x="0" y="519679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151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257300" y="547688"/>
            <a:ext cx="15773400" cy="2253718"/>
            <a:chOff x="0" y="0"/>
            <a:chExt cx="21031200" cy="300495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1031200" cy="3004957"/>
            </a:xfrm>
            <a:custGeom>
              <a:avLst/>
              <a:gdLst/>
              <a:ahLst/>
              <a:cxnLst/>
              <a:rect r="r" b="b" t="t" l="l"/>
              <a:pathLst>
                <a:path h="3004957" w="21031200">
                  <a:moveTo>
                    <a:pt x="0" y="0"/>
                  </a:moveTo>
                  <a:lnTo>
                    <a:pt x="21031200" y="0"/>
                  </a:lnTo>
                  <a:lnTo>
                    <a:pt x="21031200" y="3004957"/>
                  </a:lnTo>
                  <a:lnTo>
                    <a:pt x="0" y="300495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38100"/>
              <a:ext cx="21031200" cy="296685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7128"/>
                </a:lnSpc>
              </a:pPr>
              <a:r>
                <a:rPr lang="en-US" sz="6600" b="true">
                  <a:solidFill>
                    <a:srgbClr val="FFFFFF"/>
                  </a:solidFill>
                  <a:latin typeface="Arimo Bold"/>
                  <a:ea typeface="Arimo Bold"/>
                  <a:cs typeface="Arimo Bold"/>
                  <a:sym typeface="Arimo Bold"/>
                </a:rPr>
                <a:t>Statistic of the chosen state</a:t>
              </a:r>
            </a:p>
            <a:p>
              <a:pPr algn="l">
                <a:lnSpc>
                  <a:spcPts val="7128"/>
                </a:lnSpc>
              </a:pP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6333" r="0" b="-6333"/>
            </a:stretch>
          </a:blipFill>
        </p:spPr>
      </p:sp>
      <p:sp>
        <p:nvSpPr>
          <p:cNvPr name="Freeform 3" id="3" descr="A graph on a computer screen  Description automatically generated"/>
          <p:cNvSpPr/>
          <p:nvPr/>
        </p:nvSpPr>
        <p:spPr>
          <a:xfrm flipH="false" flipV="false" rot="0">
            <a:off x="240349" y="2892262"/>
            <a:ext cx="10504196" cy="5177801"/>
          </a:xfrm>
          <a:custGeom>
            <a:avLst/>
            <a:gdLst/>
            <a:ahLst/>
            <a:cxnLst/>
            <a:rect r="r" b="b" t="t" l="l"/>
            <a:pathLst>
              <a:path h="5177801" w="10504196">
                <a:moveTo>
                  <a:pt x="0" y="0"/>
                </a:moveTo>
                <a:lnTo>
                  <a:pt x="10504196" y="0"/>
                </a:lnTo>
                <a:lnTo>
                  <a:pt x="10504196" y="5177801"/>
                </a:lnTo>
                <a:lnTo>
                  <a:pt x="0" y="51778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883" t="0" r="-883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485900" y="261931"/>
            <a:ext cx="15773400" cy="3158593"/>
            <a:chOff x="0" y="0"/>
            <a:chExt cx="21031200" cy="421145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031200" cy="4211457"/>
            </a:xfrm>
            <a:custGeom>
              <a:avLst/>
              <a:gdLst/>
              <a:ahLst/>
              <a:cxnLst/>
              <a:rect r="r" b="b" t="t" l="l"/>
              <a:pathLst>
                <a:path h="4211457" w="21031200">
                  <a:moveTo>
                    <a:pt x="0" y="0"/>
                  </a:moveTo>
                  <a:lnTo>
                    <a:pt x="21031200" y="0"/>
                  </a:lnTo>
                  <a:lnTo>
                    <a:pt x="21031200" y="4211457"/>
                  </a:lnTo>
                  <a:lnTo>
                    <a:pt x="0" y="421145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38100"/>
              <a:ext cx="21031200" cy="417335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7128"/>
                </a:lnSpc>
              </a:pPr>
              <a:r>
                <a:rPr lang="en-US" sz="6600" b="true">
                  <a:solidFill>
                    <a:srgbClr val="FFFFFF"/>
                  </a:solidFill>
                  <a:latin typeface="Arimo Bold"/>
                  <a:ea typeface="Arimo Bold"/>
                  <a:cs typeface="Arimo Bold"/>
                  <a:sym typeface="Arimo Bold"/>
                </a:rPr>
                <a:t>Comparison of death vs cured vs confirmed</a:t>
              </a:r>
            </a:p>
            <a:p>
              <a:pPr algn="l">
                <a:lnSpc>
                  <a:spcPts val="7128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0975282" y="2336031"/>
            <a:ext cx="7029584" cy="74424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68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This chart visualizes the Comparison of Deaths vs Cured vs Confirmed Cases for a selected state, here Haryana, over time:</a:t>
            </a:r>
          </a:p>
          <a:p>
            <a:pPr algn="ctr">
              <a:lnSpc>
                <a:spcPts val="2268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Features:</a:t>
            </a:r>
          </a:p>
          <a:p>
            <a:pPr algn="ctr">
              <a:lnSpc>
                <a:spcPts val="2268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Filter: State/UnionTerritory allows selecting a state for analysis.</a:t>
            </a:r>
          </a:p>
          <a:p>
            <a:pPr algn="ctr">
              <a:lnSpc>
                <a:spcPts val="2268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Columns: State/UnionTerritory and MONTH(Date) organize data monthly for the chosen state.</a:t>
            </a:r>
          </a:p>
          <a:p>
            <a:pPr algn="ctr">
              <a:lnSpc>
                <a:spcPts val="2268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Rows:</a:t>
            </a:r>
          </a:p>
          <a:p>
            <a:pPr algn="ctr">
              <a:lnSpc>
                <a:spcPts val="2268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AGG(%Cured): Aggregates the percentage of recovered cases.</a:t>
            </a:r>
          </a:p>
          <a:p>
            <a:pPr algn="ctr">
              <a:lnSpc>
                <a:spcPts val="2268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AGG(%Deaths): Aggregates the percentage of deaths.</a:t>
            </a:r>
          </a:p>
          <a:p>
            <a:pPr algn="ctr">
              <a:lnSpc>
                <a:spcPts val="2268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MAX(Confirmed): Shows the maximum confirmed cases.</a:t>
            </a:r>
          </a:p>
          <a:p>
            <a:pPr algn="ctr">
              <a:lnSpc>
                <a:spcPts val="2268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Marks:</a:t>
            </a:r>
          </a:p>
          <a:p>
            <a:pPr algn="ctr">
              <a:lnSpc>
                <a:spcPts val="2268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Lines: Display trends for %Cured and %Deaths.</a:t>
            </a:r>
          </a:p>
          <a:p>
            <a:pPr algn="ctr">
              <a:lnSpc>
                <a:spcPts val="2268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Path: Tracks the progression of confirmed cases over time.</a:t>
            </a:r>
          </a:p>
          <a:p>
            <a:pPr algn="ctr">
              <a:lnSpc>
                <a:spcPts val="2268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Insights:</a:t>
            </a:r>
          </a:p>
          <a:p>
            <a:pPr algn="ctr">
              <a:lnSpc>
                <a:spcPts val="2268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The recovery percentage steadily increases over time, reaching nearly 100%.</a:t>
            </a:r>
          </a:p>
          <a:p>
            <a:pPr algn="ctr">
              <a:lnSpc>
                <a:spcPts val="2268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Deaths maintain a consistently low percentage, indicating effective fatality management.</a:t>
            </a:r>
          </a:p>
          <a:p>
            <a:pPr algn="ctr">
              <a:lnSpc>
                <a:spcPts val="2268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Confirmed cases show exponential growth during peak months but taper off as recoveries rise.</a:t>
            </a:r>
          </a:p>
          <a:p>
            <a:pPr algn="ctr">
              <a:lnSpc>
                <a:spcPts val="2268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This chart effectively illustrates recovery trends, controlled fatalities, and case growth, highlighting the state's pandemic response.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DAGdUZS6Uws</dc:identifier>
  <dcterms:modified xsi:type="dcterms:W3CDTF">2011-08-01T06:04:30Z</dcterms:modified>
  <cp:revision>1</cp:revision>
  <dc:title>Epidemics vs. Pandemics Quiz Presentation in White Photographic Style</dc:title>
</cp:coreProperties>
</file>

<file path=docProps/thumbnail.jpeg>
</file>